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1016" r:id="rId3"/>
    <p:sldId id="1014" r:id="rId4"/>
    <p:sldId id="1020" r:id="rId5"/>
    <p:sldId id="1018" r:id="rId6"/>
    <p:sldId id="1021" r:id="rId7"/>
    <p:sldId id="1023" r:id="rId8"/>
    <p:sldId id="1024" r:id="rId9"/>
    <p:sldId id="1022"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3" autoAdjust="0"/>
    <p:restoredTop sz="82427" autoAdjust="0"/>
  </p:normalViewPr>
  <p:slideViewPr>
    <p:cSldViewPr>
      <p:cViewPr>
        <p:scale>
          <a:sx n="170" d="100"/>
          <a:sy n="170" d="100"/>
        </p:scale>
        <p:origin x="560" y="24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2/25/21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646633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00573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396016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450829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259869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271691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5:5-14</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990084"/>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Likewise, you who are younger, be subject to the elders.  Clothe yourselves, all of you, with humility toward one another, for “God opposes the proud but gives grace to the humble.” </a:t>
            </a:r>
          </a:p>
          <a:p>
            <a:pPr>
              <a:lnSpc>
                <a:spcPct val="115000"/>
              </a:lnSpc>
              <a:spcAft>
                <a:spcPts val="1000"/>
              </a:spcAf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Humble yourselves, therefore, under the mighty hand of God so that at the proper time he may exalt you,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casting all your anxieties on him, because he cares for you.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Be sober-minded;  be watchful.  Your adversary the devil prowls around like a roaring lion, seeking someone to devour.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Resist him, firm in your faith, knowing that the same kinds of suffering are being experienced by your brotherhood throughout the world.</a:t>
            </a:r>
            <a:r>
              <a:rPr lang="en-AU" sz="2600" dirty="0">
                <a:solidFill>
                  <a:schemeClr val="bg1"/>
                </a:solidFill>
                <a:latin typeface="Times New Roman" panose="02020603050405020304" pitchFamily="18" charset="0"/>
                <a:cs typeface="Times New Roman" panose="02020603050405020304" pitchFamily="18" charset="0"/>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126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10 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after you have suffered a little while, the God of all grace, who has called you to his eternal glory in Christ, will himself restore, confirm, strengthen, and establish you.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To him be the dominion forever and ever. Amen. </a:t>
            </a:r>
            <a:endPar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pPr>
              <a:lnSpc>
                <a:spcPct val="115000"/>
              </a:lnSpc>
              <a:spcAft>
                <a:spcPts val="1000"/>
              </a:spcAft>
            </a:pPr>
            <a:r>
              <a:rPr lang="en-AU" sz="12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pPr indent="152400">
              <a:lnSpc>
                <a:spcPct val="115000"/>
              </a:lnSpc>
              <a:spcAft>
                <a:spcPts val="100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By Silvanus, a faithful brother as I regard him, I have written briefly to you, exhorting and declaring that this is the true grace of God.  Stand firm in it.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She who is at Babylon, who is likewise chosen, sends you greetings, and so does Mark, my son.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Greet one another with the kiss of love. </a:t>
            </a:r>
            <a:endPar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pPr indent="152400">
              <a:lnSpc>
                <a:spcPct val="115000"/>
              </a:lnSpc>
              <a:spcAft>
                <a:spcPts val="1000"/>
              </a:spcAft>
            </a:pPr>
            <a:r>
              <a:rPr lang="en-AU" sz="1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Peace to all of you who are in Christ. </a:t>
            </a:r>
          </a:p>
        </p:txBody>
      </p:sp>
    </p:spTree>
    <p:extLst>
      <p:ext uri="{BB962C8B-B14F-4D97-AF65-F5344CB8AC3E}">
        <p14:creationId xmlns:p14="http://schemas.microsoft.com/office/powerpoint/2010/main" val="204748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77168" y="579470"/>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world tells us “stand up for yourself”.  The way of Jesus is “Don’t fight back”</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Humbled now.  Exalted when Christ returns in His glory.</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The Church in a State of Readiness</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69361" y="1226023"/>
            <a:ext cx="9005277" cy="1343701"/>
          </a:xfrm>
          <a:prstGeom prst="rect">
            <a:avLst/>
          </a:prstGeom>
          <a:solidFill>
            <a:schemeClr val="bg1"/>
          </a:solidFill>
        </p:spPr>
        <p:txBody>
          <a:bodyPr wrap="square">
            <a:spAutoFit/>
          </a:bodyPr>
          <a:lstStyle/>
          <a:p>
            <a:pPr>
              <a:lnSpc>
                <a:spcPct val="115000"/>
              </a:lnSpc>
              <a:spcAft>
                <a:spcPts val="1000"/>
              </a:spcAft>
            </a:pPr>
            <a:r>
              <a:rPr lang="en-AU" dirty="0">
                <a:latin typeface="Comic Sans MS" panose="030F0902030302020204" pitchFamily="66" charset="0"/>
                <a:ea typeface="Arial" panose="020B0604020202020204" pitchFamily="34" charset="0"/>
                <a:cs typeface="Times New Roman" panose="02020603050405020304" pitchFamily="18" charset="0"/>
              </a:rPr>
              <a:t>Clothe yourselves, all of you, with humility toward one another, for “God opposes the proud but gives grace to the humble.” </a:t>
            </a:r>
            <a:br>
              <a:rPr lang="en-AU" dirty="0">
                <a:latin typeface="Comic Sans MS" panose="030F0902030302020204" pitchFamily="66" charset="0"/>
                <a:ea typeface="Arial" panose="020B0604020202020204" pitchFamily="34" charset="0"/>
                <a:cs typeface="Times New Roman" panose="02020603050405020304" pitchFamily="18" charset="0"/>
              </a:rPr>
            </a:br>
            <a:r>
              <a:rPr lang="en-AU" b="1" baseline="30000" dirty="0">
                <a:latin typeface="Comic Sans MS" panose="030F0902030302020204" pitchFamily="66" charset="0"/>
                <a:ea typeface="Arial" panose="020B0604020202020204" pitchFamily="34" charset="0"/>
                <a:cs typeface="Times New Roman" panose="02020603050405020304" pitchFamily="18" charset="0"/>
              </a:rPr>
              <a:t>6 </a:t>
            </a:r>
            <a:r>
              <a:rPr lang="en-AU" dirty="0">
                <a:latin typeface="Comic Sans MS" panose="030F0902030302020204" pitchFamily="66" charset="0"/>
                <a:ea typeface="Arial" panose="020B0604020202020204" pitchFamily="34" charset="0"/>
                <a:cs typeface="Times New Roman" panose="02020603050405020304" pitchFamily="18" charset="0"/>
              </a:rPr>
              <a:t>Humble yourselves, therefore, under the mighty hand of God so that at the proper time he may exalt you,</a:t>
            </a:r>
            <a:r>
              <a:rPr lang="en-AU" dirty="0"/>
              <a:t> </a:t>
            </a:r>
            <a:endParaRPr lang="en-AU"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8281" y="337861"/>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 life of humility</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447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1"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77168" y="579470"/>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world tells us “stand up for yourself”.  The way of Jesus is “Don’t fight back”</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Humbled now.  Exalted when Christ returns in His glory.</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The Church in a State of Readiness</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1187624" y="2122736"/>
            <a:ext cx="6374847" cy="1025152"/>
          </a:xfrm>
          <a:prstGeom prst="rect">
            <a:avLst/>
          </a:prstGeom>
          <a:solidFill>
            <a:schemeClr val="bg1"/>
          </a:solidFill>
        </p:spPr>
        <p:txBody>
          <a:bodyPr wrap="square">
            <a:spAutoFit/>
          </a:bodyPr>
          <a:lstStyle/>
          <a:p>
            <a:pPr>
              <a:lnSpc>
                <a:spcPct val="115000"/>
              </a:lnSpc>
              <a:spcAft>
                <a:spcPts val="100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6 </a:t>
            </a:r>
            <a:r>
              <a:rPr lang="en-AU" dirty="0">
                <a:latin typeface="Comic Sans MS" panose="030F0902030302020204" pitchFamily="66" charset="0"/>
                <a:ea typeface="Arial" panose="020B0604020202020204" pitchFamily="34" charset="0"/>
                <a:cs typeface="Times New Roman" panose="02020603050405020304" pitchFamily="18" charset="0"/>
              </a:rPr>
              <a:t>Humble yourselves, therefore, under the mighty hand of God so that at the proper time he may exalt you,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7 </a:t>
            </a:r>
            <a:r>
              <a:rPr lang="en-AU" dirty="0">
                <a:latin typeface="Comic Sans MS" panose="030F0902030302020204" pitchFamily="66" charset="0"/>
                <a:ea typeface="Arial" panose="020B0604020202020204" pitchFamily="34" charset="0"/>
                <a:cs typeface="Times New Roman" panose="02020603050405020304" pitchFamily="18" charset="0"/>
              </a:rPr>
              <a:t>casting all your anxieties on him, because he cares for you.</a:t>
            </a:r>
            <a:r>
              <a:rPr lang="en-AU" dirty="0"/>
              <a:t> </a:t>
            </a:r>
            <a:endParaRPr lang="en-AU"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8281" y="337861"/>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 life of humility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E9F634B-6C9D-144D-8C59-FE83A323D7B4}"/>
              </a:ext>
            </a:extLst>
          </p:cNvPr>
          <p:cNvSpPr txBox="1"/>
          <p:nvPr/>
        </p:nvSpPr>
        <p:spPr>
          <a:xfrm>
            <a:off x="15597" y="1166318"/>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Cast all anxieties onto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FFE4FA3A-2161-3549-8FDE-9F14F2E679D4}"/>
              </a:ext>
            </a:extLst>
          </p:cNvPr>
          <p:cNvSpPr txBox="1"/>
          <p:nvPr/>
        </p:nvSpPr>
        <p:spPr>
          <a:xfrm>
            <a:off x="172833" y="1479029"/>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suffer, it doesn’t happen without God’s permission.  God is in control.</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cares for us, we can trust Him with all our anxiety.  Under </a:t>
            </a:r>
            <a:r>
              <a:rPr lang="en-AU" b="1" dirty="0">
                <a:solidFill>
                  <a:schemeClr val="bg1"/>
                </a:solidFill>
                <a:latin typeface="Times New Roman" panose="02020603050405020304" pitchFamily="18" charset="0"/>
                <a:cs typeface="Times New Roman" panose="02020603050405020304" pitchFamily="18" charset="0"/>
              </a:rPr>
              <a:t>God’s mighty hand</a:t>
            </a:r>
            <a:r>
              <a:rPr lang="en-AU"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5697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77168" y="579470"/>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world tells us “stand up for yourself”.  The way of Jesus is “Don’t fight back”</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Humbled now.  Exalted when Christ returns in His glory.</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The Church in a State of Readiness</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7945" y="4299145"/>
            <a:ext cx="9128402" cy="1025152"/>
          </a:xfrm>
          <a:prstGeom prst="rect">
            <a:avLst/>
          </a:prstGeom>
          <a:solidFill>
            <a:schemeClr val="bg1"/>
          </a:solidFill>
        </p:spPr>
        <p:txBody>
          <a:bodyPr wrap="square">
            <a:spAutoFit/>
          </a:bodyPr>
          <a:lstStyle/>
          <a:p>
            <a:pPr>
              <a:lnSpc>
                <a:spcPct val="115000"/>
              </a:lnSpc>
              <a:spcAft>
                <a:spcPts val="1000"/>
              </a:spcAft>
            </a:pPr>
            <a:r>
              <a:rPr lang="en-AU" dirty="0">
                <a:latin typeface="Comic Sans MS" panose="030F0902030302020204" pitchFamily="66" charset="0"/>
                <a:ea typeface="Arial" panose="020B0604020202020204" pitchFamily="34" charset="0"/>
                <a:cs typeface="Times New Roman" panose="02020603050405020304" pitchFamily="18" charset="0"/>
              </a:rPr>
              <a:t>be watchful.  Your adversary the devil prowls around like a roaring lion, seeking someone to devour.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9 </a:t>
            </a:r>
            <a:r>
              <a:rPr lang="en-AU" dirty="0">
                <a:latin typeface="Comic Sans MS" panose="030F0902030302020204" pitchFamily="66" charset="0"/>
                <a:ea typeface="Arial" panose="020B0604020202020204" pitchFamily="34" charset="0"/>
                <a:cs typeface="Times New Roman" panose="02020603050405020304" pitchFamily="18" charset="0"/>
              </a:rPr>
              <a:t>Resist him, firm in your faith, knowing that the same kinds of suffering are being experienced by your brotherhood throughout the world.</a:t>
            </a:r>
            <a:r>
              <a:rPr lang="en-AU" dirty="0"/>
              <a:t> </a:t>
            </a:r>
            <a:endParaRPr lang="en-AU"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8281" y="337861"/>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 life of humility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E9F634B-6C9D-144D-8C59-FE83A323D7B4}"/>
              </a:ext>
            </a:extLst>
          </p:cNvPr>
          <p:cNvSpPr txBox="1"/>
          <p:nvPr/>
        </p:nvSpPr>
        <p:spPr>
          <a:xfrm>
            <a:off x="15597" y="1166318"/>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Cast all anxieties onto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E4F17CB2-29D7-F04E-927E-221D46D0E48D}"/>
              </a:ext>
            </a:extLst>
          </p:cNvPr>
          <p:cNvSpPr txBox="1"/>
          <p:nvPr/>
        </p:nvSpPr>
        <p:spPr>
          <a:xfrm>
            <a:off x="-1226" y="2049360"/>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Be sober-minded (think clearly)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BCCDADA5-E786-C642-A3DF-1A24C7E9E196}"/>
              </a:ext>
            </a:extLst>
          </p:cNvPr>
          <p:cNvSpPr txBox="1"/>
          <p:nvPr/>
        </p:nvSpPr>
        <p:spPr>
          <a:xfrm>
            <a:off x="-1404" y="2414735"/>
            <a:ext cx="19811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Be watchful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8D02B18B-BDDA-B340-875D-FB84824B8980}"/>
              </a:ext>
            </a:extLst>
          </p:cNvPr>
          <p:cNvSpPr txBox="1"/>
          <p:nvPr/>
        </p:nvSpPr>
        <p:spPr>
          <a:xfrm>
            <a:off x="15597" y="3330188"/>
            <a:ext cx="227495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Resist the Devil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FFE4FA3A-2161-3549-8FDE-9F14F2E679D4}"/>
              </a:ext>
            </a:extLst>
          </p:cNvPr>
          <p:cNvSpPr txBox="1"/>
          <p:nvPr/>
        </p:nvSpPr>
        <p:spPr>
          <a:xfrm>
            <a:off x="172833" y="1479029"/>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suffer, it doesn’t happen without God’s permission.  God is in control.</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cares for us, we can trust Him with all our anxiety.  Under </a:t>
            </a:r>
            <a:r>
              <a:rPr lang="en-AU" b="1" dirty="0">
                <a:solidFill>
                  <a:schemeClr val="bg1"/>
                </a:solidFill>
                <a:latin typeface="Times New Roman" panose="02020603050405020304" pitchFamily="18" charset="0"/>
                <a:cs typeface="Times New Roman" panose="02020603050405020304" pitchFamily="18" charset="0"/>
              </a:rPr>
              <a:t>God’s mighty hand</a:t>
            </a:r>
            <a:r>
              <a:rPr lang="en-AU" dirty="0">
                <a:solidFill>
                  <a:schemeClr val="bg1"/>
                </a:solidFill>
                <a:latin typeface="Times New Roman" panose="02020603050405020304" pitchFamily="18" charset="0"/>
                <a:cs typeface="Times New Roman" panose="02020603050405020304" pitchFamily="18" charset="0"/>
              </a:rPr>
              <a:t>...</a:t>
            </a:r>
          </a:p>
        </p:txBody>
      </p:sp>
      <p:sp>
        <p:nvSpPr>
          <p:cNvPr id="16" name="TextBox 15">
            <a:extLst>
              <a:ext uri="{FF2B5EF4-FFF2-40B4-BE49-F238E27FC236}">
                <a16:creationId xmlns:a16="http://schemas.microsoft.com/office/drawing/2014/main" id="{39C27559-9358-734A-B4AB-263CAA60111D}"/>
              </a:ext>
            </a:extLst>
          </p:cNvPr>
          <p:cNvSpPr txBox="1"/>
          <p:nvPr/>
        </p:nvSpPr>
        <p:spPr>
          <a:xfrm>
            <a:off x="3201587" y="2054295"/>
            <a:ext cx="594241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Unlike others, we don’t panic.  We know God is in control</a:t>
            </a:r>
          </a:p>
        </p:txBody>
      </p:sp>
      <p:sp>
        <p:nvSpPr>
          <p:cNvPr id="17" name="TextBox 16">
            <a:extLst>
              <a:ext uri="{FF2B5EF4-FFF2-40B4-BE49-F238E27FC236}">
                <a16:creationId xmlns:a16="http://schemas.microsoft.com/office/drawing/2014/main" id="{56B15B5F-E7F1-8E4F-8944-DF1C6CC07B90}"/>
              </a:ext>
            </a:extLst>
          </p:cNvPr>
          <p:cNvSpPr txBox="1"/>
          <p:nvPr/>
        </p:nvSpPr>
        <p:spPr>
          <a:xfrm>
            <a:off x="287418" y="2730373"/>
            <a:ext cx="8856582" cy="646331"/>
          </a:xfrm>
          <a:prstGeom prst="rect">
            <a:avLst/>
          </a:prstGeom>
          <a:noFill/>
          <a:ln>
            <a:noFill/>
          </a:ln>
        </p:spPr>
        <p:txBody>
          <a:bodyPr wrap="square" rtlCol="0">
            <a:spAutoFit/>
          </a:bodyPr>
          <a:lstStyle/>
          <a:p>
            <a:pPr marL="269875" indent="-26987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Remain firm in faith   (Despite:  He’s been a long time coming / threat of persecution)</a:t>
            </a:r>
          </a:p>
          <a:p>
            <a:pPr marL="269875" indent="-26987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Watch out for distractions (false christs;  false prophets;  false teachers;  false gospels;  etc)</a:t>
            </a:r>
          </a:p>
        </p:txBody>
      </p:sp>
      <p:sp>
        <p:nvSpPr>
          <p:cNvPr id="18" name="TextBox 17">
            <a:extLst>
              <a:ext uri="{FF2B5EF4-FFF2-40B4-BE49-F238E27FC236}">
                <a16:creationId xmlns:a16="http://schemas.microsoft.com/office/drawing/2014/main" id="{F22DD9EA-D827-B44A-841F-3D2F307380AC}"/>
              </a:ext>
            </a:extLst>
          </p:cNvPr>
          <p:cNvSpPr txBox="1"/>
          <p:nvPr/>
        </p:nvSpPr>
        <p:spPr>
          <a:xfrm>
            <a:off x="1907704" y="3331520"/>
            <a:ext cx="691276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adversary is no match for God.  We are under God’s might hand</a:t>
            </a:r>
          </a:p>
        </p:txBody>
      </p:sp>
      <p:sp>
        <p:nvSpPr>
          <p:cNvPr id="19" name="TextBox 18">
            <a:extLst>
              <a:ext uri="{FF2B5EF4-FFF2-40B4-BE49-F238E27FC236}">
                <a16:creationId xmlns:a16="http://schemas.microsoft.com/office/drawing/2014/main" id="{EE7CD32E-E3B9-A546-95C3-7715E6C64F2A}"/>
              </a:ext>
            </a:extLst>
          </p:cNvPr>
          <p:cNvSpPr txBox="1"/>
          <p:nvPr/>
        </p:nvSpPr>
        <p:spPr>
          <a:xfrm>
            <a:off x="27697" y="3631443"/>
            <a:ext cx="910850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 uses persecution to try and make us fall away from following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glorified when we continue to be witnesses for Christ (despite the cost)</a:t>
            </a:r>
          </a:p>
        </p:txBody>
      </p:sp>
    </p:spTree>
    <p:extLst>
      <p:ext uri="{BB962C8B-B14F-4D97-AF65-F5344CB8AC3E}">
        <p14:creationId xmlns:p14="http://schemas.microsoft.com/office/powerpoint/2010/main" val="177777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2" grpId="0"/>
      <p:bldP spid="13" grpId="0"/>
      <p:bldP spid="17" grpId="0" build="p"/>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69361" y="1226023"/>
            <a:ext cx="9005277" cy="3046988"/>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rPr>
              <a:t>Revelation 12:10–11 (ESV) </a:t>
            </a:r>
            <a:endParaRPr lang="en-AU" sz="2400" dirty="0">
              <a:latin typeface="Times New Roman" panose="02020603050405020304" pitchFamily="18" charset="0"/>
              <a:ea typeface="Times New Roman" panose="02020603050405020304" pitchFamily="18" charset="0"/>
            </a:endParaRP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And I heard a loud voice in heaven, saying, “Now the salvation and the power and the kingdom of our God and the authority of his Christ have come, for the accuser of our brothers has been thrown down, who accuses them day and night before our God.  </a:t>
            </a:r>
            <a:r>
              <a:rPr lang="en-AU" sz="2400" b="1" u="sng"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2400" u="sng" dirty="0">
                <a:latin typeface="Comic Sans MS" panose="030F0902030302020204" pitchFamily="66" charset="0"/>
                <a:ea typeface="Times New Roman" panose="02020603050405020304" pitchFamily="18" charset="0"/>
                <a:cs typeface="Times New Roman" panose="02020603050405020304" pitchFamily="18" charset="0"/>
              </a:rPr>
              <a:t>And they have conquered him by the blood of the Lamb and by the word of their testimony, for they loved not their lives even unto death. </a:t>
            </a:r>
            <a:endParaRPr lang="en-AU" sz="24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23492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967577" y="294775"/>
            <a:ext cx="716862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way of Jesus is “Don’t fight back”</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Humbled now.  Exalted when Christ returns in His glory.</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The Church in a State of Readiness</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1923" y="4234002"/>
            <a:ext cx="9132181" cy="672556"/>
          </a:xfrm>
          <a:prstGeom prst="rect">
            <a:avLst/>
          </a:prstGeom>
          <a:solidFill>
            <a:schemeClr val="bg1"/>
          </a:solidFill>
        </p:spPr>
        <p:txBody>
          <a:bodyPr wrap="square">
            <a:spAutoFit/>
          </a:bodyPr>
          <a:lstStyle/>
          <a:p>
            <a:pPr>
              <a:lnSpc>
                <a:spcPct val="115000"/>
              </a:lnSpc>
              <a:spcAft>
                <a:spcPts val="1000"/>
              </a:spcAft>
            </a:pPr>
            <a:r>
              <a:rPr lang="en-AU" sz="1700" b="1" baseline="30000" dirty="0">
                <a:latin typeface="Comic Sans MS" panose="030F0902030302020204" pitchFamily="66" charset="0"/>
                <a:ea typeface="Arial" panose="020B0604020202020204" pitchFamily="34" charset="0"/>
                <a:cs typeface="Times New Roman" panose="02020603050405020304" pitchFamily="18" charset="0"/>
              </a:rPr>
              <a:t>10 </a:t>
            </a:r>
            <a:r>
              <a:rPr lang="en-AU" sz="1700" dirty="0">
                <a:latin typeface="Comic Sans MS" panose="030F0902030302020204" pitchFamily="66" charset="0"/>
                <a:ea typeface="Arial" panose="020B0604020202020204" pitchFamily="34" charset="0"/>
                <a:cs typeface="Times New Roman" panose="02020603050405020304" pitchFamily="18" charset="0"/>
              </a:rPr>
              <a:t>And after you have suffered a little while, the God of all grace, who has called you to his eternal glory in Christ, will himself restore, confirm, strengthen, and establish you.</a:t>
            </a:r>
            <a:r>
              <a:rPr lang="en-AU" sz="1700" dirty="0"/>
              <a:t> </a:t>
            </a:r>
            <a:endParaRPr lang="en-AU" sz="1700"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1239" y="270519"/>
            <a:ext cx="215058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 life of humility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E9F634B-6C9D-144D-8C59-FE83A323D7B4}"/>
              </a:ext>
            </a:extLst>
          </p:cNvPr>
          <p:cNvSpPr txBox="1"/>
          <p:nvPr/>
        </p:nvSpPr>
        <p:spPr>
          <a:xfrm>
            <a:off x="338" y="808442"/>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Cast all anxieties onto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E4F17CB2-29D7-F04E-927E-221D46D0E48D}"/>
              </a:ext>
            </a:extLst>
          </p:cNvPr>
          <p:cNvSpPr txBox="1"/>
          <p:nvPr/>
        </p:nvSpPr>
        <p:spPr>
          <a:xfrm>
            <a:off x="-1923" y="1627543"/>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Be sober-minded (think clearly)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BCCDADA5-E786-C642-A3DF-1A24C7E9E196}"/>
              </a:ext>
            </a:extLst>
          </p:cNvPr>
          <p:cNvSpPr txBox="1"/>
          <p:nvPr/>
        </p:nvSpPr>
        <p:spPr>
          <a:xfrm>
            <a:off x="-1923" y="1953137"/>
            <a:ext cx="19811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Be watchful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8D02B18B-BDDA-B340-875D-FB84824B8980}"/>
              </a:ext>
            </a:extLst>
          </p:cNvPr>
          <p:cNvSpPr txBox="1"/>
          <p:nvPr/>
        </p:nvSpPr>
        <p:spPr>
          <a:xfrm>
            <a:off x="-1923" y="2773382"/>
            <a:ext cx="227495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Resist the Devil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469D6108-385D-FE4A-9D4C-A0F87BEF8C05}"/>
              </a:ext>
            </a:extLst>
          </p:cNvPr>
          <p:cNvSpPr txBox="1"/>
          <p:nvPr/>
        </p:nvSpPr>
        <p:spPr>
          <a:xfrm>
            <a:off x="25319" y="3875472"/>
            <a:ext cx="622026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6.  Knowing that we are not alone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FFE4FA3A-2161-3549-8FDE-9F14F2E679D4}"/>
              </a:ext>
            </a:extLst>
          </p:cNvPr>
          <p:cNvSpPr txBox="1"/>
          <p:nvPr/>
        </p:nvSpPr>
        <p:spPr>
          <a:xfrm>
            <a:off x="194567" y="1049152"/>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suffer, it doesn’t happen without God’s permission.  God is in control.</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cares for us, we can trust Him with all our anxiety.  Under </a:t>
            </a:r>
            <a:r>
              <a:rPr lang="en-AU" b="1" dirty="0">
                <a:solidFill>
                  <a:schemeClr val="bg1"/>
                </a:solidFill>
                <a:latin typeface="Times New Roman" panose="02020603050405020304" pitchFamily="18" charset="0"/>
                <a:cs typeface="Times New Roman" panose="02020603050405020304" pitchFamily="18" charset="0"/>
              </a:rPr>
              <a:t>God’s mighty hand</a:t>
            </a:r>
            <a:r>
              <a:rPr lang="en-AU" dirty="0">
                <a:solidFill>
                  <a:schemeClr val="bg1"/>
                </a:solidFill>
                <a:latin typeface="Times New Roman" panose="02020603050405020304" pitchFamily="18" charset="0"/>
                <a:cs typeface="Times New Roman" panose="02020603050405020304" pitchFamily="18" charset="0"/>
              </a:rPr>
              <a:t>...</a:t>
            </a:r>
          </a:p>
        </p:txBody>
      </p:sp>
      <p:sp>
        <p:nvSpPr>
          <p:cNvPr id="16" name="TextBox 15">
            <a:extLst>
              <a:ext uri="{FF2B5EF4-FFF2-40B4-BE49-F238E27FC236}">
                <a16:creationId xmlns:a16="http://schemas.microsoft.com/office/drawing/2014/main" id="{39C27559-9358-734A-B4AB-263CAA60111D}"/>
              </a:ext>
            </a:extLst>
          </p:cNvPr>
          <p:cNvSpPr txBox="1"/>
          <p:nvPr/>
        </p:nvSpPr>
        <p:spPr>
          <a:xfrm>
            <a:off x="3347864" y="1632478"/>
            <a:ext cx="57954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Unlike others, we don’t panic.  We know God is in control</a:t>
            </a:r>
          </a:p>
        </p:txBody>
      </p:sp>
      <p:sp>
        <p:nvSpPr>
          <p:cNvPr id="17" name="TextBox 16">
            <a:extLst>
              <a:ext uri="{FF2B5EF4-FFF2-40B4-BE49-F238E27FC236}">
                <a16:creationId xmlns:a16="http://schemas.microsoft.com/office/drawing/2014/main" id="{56B15B5F-E7F1-8E4F-8944-DF1C6CC07B90}"/>
              </a:ext>
            </a:extLst>
          </p:cNvPr>
          <p:cNvSpPr txBox="1"/>
          <p:nvPr/>
        </p:nvSpPr>
        <p:spPr>
          <a:xfrm>
            <a:off x="395536" y="2181469"/>
            <a:ext cx="8856582" cy="646331"/>
          </a:xfrm>
          <a:prstGeom prst="rect">
            <a:avLst/>
          </a:prstGeom>
          <a:noFill/>
          <a:ln>
            <a:noFill/>
          </a:ln>
        </p:spPr>
        <p:txBody>
          <a:bodyPr wrap="square" rtlCol="0">
            <a:spAutoFit/>
          </a:bodyPr>
          <a:lstStyle/>
          <a:p>
            <a:pPr marL="269875" indent="-26987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Remain firm in faith   (Despite:  He’s been a long time coming / threat of persecution)</a:t>
            </a:r>
          </a:p>
          <a:p>
            <a:pPr marL="269875" indent="-26987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Watch out for distractions (false christs;  false prophets;  false teachers;  false gospels;  etc)</a:t>
            </a:r>
          </a:p>
        </p:txBody>
      </p:sp>
      <p:sp>
        <p:nvSpPr>
          <p:cNvPr id="18" name="TextBox 17">
            <a:extLst>
              <a:ext uri="{FF2B5EF4-FFF2-40B4-BE49-F238E27FC236}">
                <a16:creationId xmlns:a16="http://schemas.microsoft.com/office/drawing/2014/main" id="{F22DD9EA-D827-B44A-841F-3D2F307380AC}"/>
              </a:ext>
            </a:extLst>
          </p:cNvPr>
          <p:cNvSpPr txBox="1"/>
          <p:nvPr/>
        </p:nvSpPr>
        <p:spPr>
          <a:xfrm>
            <a:off x="1890184" y="2774714"/>
            <a:ext cx="691276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adversary is no match for God.  We are under God’s might hand</a:t>
            </a:r>
          </a:p>
        </p:txBody>
      </p:sp>
      <p:sp>
        <p:nvSpPr>
          <p:cNvPr id="19" name="TextBox 18">
            <a:extLst>
              <a:ext uri="{FF2B5EF4-FFF2-40B4-BE49-F238E27FC236}">
                <a16:creationId xmlns:a16="http://schemas.microsoft.com/office/drawing/2014/main" id="{EE7CD32E-E3B9-A546-95C3-7715E6C64F2A}"/>
              </a:ext>
            </a:extLst>
          </p:cNvPr>
          <p:cNvSpPr txBox="1"/>
          <p:nvPr/>
        </p:nvSpPr>
        <p:spPr>
          <a:xfrm>
            <a:off x="194567" y="3074637"/>
            <a:ext cx="8924113"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 uses persecution to try and make us fall away from following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glorified when we continue to be witnesses for Christ (despite the cost)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resist the Devil by loving Jesus more than we love our physical life.</a:t>
            </a:r>
          </a:p>
        </p:txBody>
      </p:sp>
      <p:sp>
        <p:nvSpPr>
          <p:cNvPr id="20" name="TextBox 19">
            <a:extLst>
              <a:ext uri="{FF2B5EF4-FFF2-40B4-BE49-F238E27FC236}">
                <a16:creationId xmlns:a16="http://schemas.microsoft.com/office/drawing/2014/main" id="{AA073AF3-B9AA-8E42-BA2E-C60B590A41E8}"/>
              </a:ext>
            </a:extLst>
          </p:cNvPr>
          <p:cNvSpPr txBox="1"/>
          <p:nvPr/>
        </p:nvSpPr>
        <p:spPr>
          <a:xfrm>
            <a:off x="3317459" y="3875472"/>
            <a:ext cx="571760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Brotherhood across the world suffer similarly</a:t>
            </a:r>
          </a:p>
        </p:txBody>
      </p:sp>
      <p:sp>
        <p:nvSpPr>
          <p:cNvPr id="22" name="TextBox 21">
            <a:extLst>
              <a:ext uri="{FF2B5EF4-FFF2-40B4-BE49-F238E27FC236}">
                <a16:creationId xmlns:a16="http://schemas.microsoft.com/office/drawing/2014/main" id="{6D1D4975-2B54-6E4C-8B16-5FF29260936A}"/>
              </a:ext>
            </a:extLst>
          </p:cNvPr>
          <p:cNvSpPr txBox="1"/>
          <p:nvPr/>
        </p:nvSpPr>
        <p:spPr>
          <a:xfrm>
            <a:off x="15868" y="4915671"/>
            <a:ext cx="910281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Christ will establish his glorious Kingdom.  And we are a part of it.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79D4B25-1A7A-9C47-96D3-B6F00ED028AD}"/>
              </a:ext>
            </a:extLst>
          </p:cNvPr>
          <p:cNvSpPr/>
          <p:nvPr/>
        </p:nvSpPr>
        <p:spPr>
          <a:xfrm>
            <a:off x="-12668" y="5219503"/>
            <a:ext cx="9156668" cy="369332"/>
          </a:xfrm>
          <a:prstGeom prst="rect">
            <a:avLst/>
          </a:prstGeom>
        </p:spPr>
        <p:txBody>
          <a:bodyPr wrap="square">
            <a:spAutoFit/>
          </a:bodyPr>
          <a:lstStyle/>
          <a:p>
            <a:r>
              <a:rPr lang="en-AU" dirty="0">
                <a:solidFill>
                  <a:srgbClr val="FFFF00"/>
                </a:solidFill>
                <a:latin typeface="Comic Sans MS" panose="030F0902030302020204" pitchFamily="66" charset="0"/>
                <a:ea typeface="Arial" panose="020B0604020202020204" pitchFamily="34" charset="0"/>
                <a:cs typeface="Times New Roman" panose="02020603050405020304" pitchFamily="18" charset="0"/>
              </a:rPr>
              <a:t>To him be the dominion forever and ever – The True Grace of God. Stand firm in it.</a:t>
            </a:r>
            <a:r>
              <a:rPr lang="en-AU" dirty="0">
                <a:solidFill>
                  <a:srgbClr val="FFFF00"/>
                </a:solidFill>
              </a:rPr>
              <a:t> </a:t>
            </a:r>
          </a:p>
        </p:txBody>
      </p:sp>
    </p:spTree>
    <p:extLst>
      <p:ext uri="{BB962C8B-B14F-4D97-AF65-F5344CB8AC3E}">
        <p14:creationId xmlns:p14="http://schemas.microsoft.com/office/powerpoint/2010/main" val="287670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967577" y="294775"/>
            <a:ext cx="716862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Humbled now.  Exalted when Christ returns in His glory.</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The Church in a State of Readiness</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755576" y="4631860"/>
            <a:ext cx="6922023" cy="924612"/>
          </a:xfrm>
          <a:prstGeom prst="rect">
            <a:avLst/>
          </a:prstGeom>
          <a:solidFill>
            <a:schemeClr val="bg1"/>
          </a:solidFill>
        </p:spPr>
        <p:txBody>
          <a:bodyPr wrap="square">
            <a:spAutoFit/>
          </a:bodyPr>
          <a:lstStyle/>
          <a:p>
            <a:pPr indent="152400">
              <a:lnSpc>
                <a:spcPct val="115000"/>
              </a:lnSpc>
              <a:spcAft>
                <a:spcPts val="1000"/>
              </a:spcAft>
            </a:pPr>
            <a:r>
              <a:rPr lang="en-AU" sz="1600" b="1" baseline="30000" dirty="0">
                <a:latin typeface="Comic Sans MS" panose="030F0902030302020204" pitchFamily="66" charset="0"/>
                <a:ea typeface="Arial" panose="020B0604020202020204" pitchFamily="34" charset="0"/>
                <a:cs typeface="Times New Roman" panose="02020603050405020304" pitchFamily="18" charset="0"/>
              </a:rPr>
              <a:t>13 </a:t>
            </a:r>
            <a:r>
              <a:rPr lang="en-AU" sz="1600" dirty="0">
                <a:latin typeface="Comic Sans MS" panose="030F0902030302020204" pitchFamily="66" charset="0"/>
                <a:ea typeface="Arial" panose="020B0604020202020204" pitchFamily="34" charset="0"/>
                <a:cs typeface="Times New Roman" panose="02020603050405020304" pitchFamily="18" charset="0"/>
              </a:rPr>
              <a:t>She who is at Babylon, who is likewise chosen, sends you greetings, and so does Mark, my son.  </a:t>
            </a:r>
            <a:r>
              <a:rPr lang="en-AU" sz="1600" b="1" baseline="30000" dirty="0">
                <a:latin typeface="Comic Sans MS" panose="030F0902030302020204" pitchFamily="66" charset="0"/>
                <a:ea typeface="Arial" panose="020B0604020202020204" pitchFamily="34" charset="0"/>
                <a:cs typeface="Times New Roman" panose="02020603050405020304" pitchFamily="18" charset="0"/>
              </a:rPr>
              <a:t>14 </a:t>
            </a:r>
            <a:r>
              <a:rPr lang="en-AU" sz="1600" dirty="0">
                <a:latin typeface="Comic Sans MS" panose="030F0902030302020204" pitchFamily="66" charset="0"/>
                <a:ea typeface="Arial" panose="020B0604020202020204" pitchFamily="34" charset="0"/>
                <a:cs typeface="Times New Roman" panose="02020603050405020304" pitchFamily="18" charset="0"/>
              </a:rPr>
              <a:t>Greet one another with the kiss of love. </a:t>
            </a:r>
            <a:br>
              <a:rPr lang="en-AU" sz="1600" dirty="0">
                <a:latin typeface="Comic Sans MS" panose="030F0902030302020204" pitchFamily="66" charset="0"/>
                <a:ea typeface="Arial" panose="020B0604020202020204" pitchFamily="34" charset="0"/>
                <a:cs typeface="Times New Roman" panose="02020603050405020304" pitchFamily="18" charset="0"/>
              </a:rPr>
            </a:br>
            <a:r>
              <a:rPr lang="en-AU" sz="1600" b="1" dirty="0">
                <a:latin typeface="Comic Sans MS" panose="030F0902030302020204" pitchFamily="66" charset="0"/>
                <a:ea typeface="Arial" panose="020B0604020202020204" pitchFamily="34" charset="0"/>
                <a:cs typeface="Times New Roman" panose="02020603050405020304" pitchFamily="18" charset="0"/>
              </a:rPr>
              <a:t>Peace to all of you who are in Christ. </a:t>
            </a:r>
            <a:endParaRPr lang="en-AU" sz="1050" b="1" dirty="0">
              <a:latin typeface="Calibri" panose="020F0502020204030204" pitchFamily="34" charset="0"/>
              <a:ea typeface="Arial" panose="020B06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1239" y="270519"/>
            <a:ext cx="215058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 life of humility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E9F634B-6C9D-144D-8C59-FE83A323D7B4}"/>
              </a:ext>
            </a:extLst>
          </p:cNvPr>
          <p:cNvSpPr txBox="1"/>
          <p:nvPr/>
        </p:nvSpPr>
        <p:spPr>
          <a:xfrm>
            <a:off x="-6975" y="565294"/>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Cast all anxieties onto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E4F17CB2-29D7-F04E-927E-221D46D0E48D}"/>
              </a:ext>
            </a:extLst>
          </p:cNvPr>
          <p:cNvSpPr txBox="1"/>
          <p:nvPr/>
        </p:nvSpPr>
        <p:spPr>
          <a:xfrm>
            <a:off x="-9236" y="1384395"/>
            <a:ext cx="62646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Be sober-minded (think clearly)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BCCDADA5-E786-C642-A3DF-1A24C7E9E196}"/>
              </a:ext>
            </a:extLst>
          </p:cNvPr>
          <p:cNvSpPr txBox="1"/>
          <p:nvPr/>
        </p:nvSpPr>
        <p:spPr>
          <a:xfrm>
            <a:off x="-9236" y="1709989"/>
            <a:ext cx="19811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Be watchful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8D02B18B-BDDA-B340-875D-FB84824B8980}"/>
              </a:ext>
            </a:extLst>
          </p:cNvPr>
          <p:cNvSpPr txBox="1"/>
          <p:nvPr/>
        </p:nvSpPr>
        <p:spPr>
          <a:xfrm>
            <a:off x="-9236" y="2530234"/>
            <a:ext cx="227495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Resist the Devil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469D6108-385D-FE4A-9D4C-A0F87BEF8C05}"/>
              </a:ext>
            </a:extLst>
          </p:cNvPr>
          <p:cNvSpPr txBox="1"/>
          <p:nvPr/>
        </p:nvSpPr>
        <p:spPr>
          <a:xfrm>
            <a:off x="10101" y="3375288"/>
            <a:ext cx="622026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6.  Knowing that we are not alone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FFE4FA3A-2161-3549-8FDE-9F14F2E679D4}"/>
              </a:ext>
            </a:extLst>
          </p:cNvPr>
          <p:cNvSpPr txBox="1"/>
          <p:nvPr/>
        </p:nvSpPr>
        <p:spPr>
          <a:xfrm>
            <a:off x="187254" y="806004"/>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suffer, it doesn’t happen without God’s permission.  God is in control.</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cares for us, we can trust Him with all our anxiety.  Under </a:t>
            </a:r>
            <a:r>
              <a:rPr lang="en-AU" b="1" dirty="0">
                <a:solidFill>
                  <a:schemeClr val="bg1"/>
                </a:solidFill>
                <a:latin typeface="Times New Roman" panose="02020603050405020304" pitchFamily="18" charset="0"/>
                <a:cs typeface="Times New Roman" panose="02020603050405020304" pitchFamily="18" charset="0"/>
              </a:rPr>
              <a:t>God’s mighty hand</a:t>
            </a:r>
            <a:r>
              <a:rPr lang="en-AU" dirty="0">
                <a:solidFill>
                  <a:schemeClr val="bg1"/>
                </a:solidFill>
                <a:latin typeface="Times New Roman" panose="02020603050405020304" pitchFamily="18" charset="0"/>
                <a:cs typeface="Times New Roman" panose="02020603050405020304" pitchFamily="18" charset="0"/>
              </a:rPr>
              <a:t>...</a:t>
            </a:r>
          </a:p>
        </p:txBody>
      </p:sp>
      <p:sp>
        <p:nvSpPr>
          <p:cNvPr id="16" name="TextBox 15">
            <a:extLst>
              <a:ext uri="{FF2B5EF4-FFF2-40B4-BE49-F238E27FC236}">
                <a16:creationId xmlns:a16="http://schemas.microsoft.com/office/drawing/2014/main" id="{39C27559-9358-734A-B4AB-263CAA60111D}"/>
              </a:ext>
            </a:extLst>
          </p:cNvPr>
          <p:cNvSpPr txBox="1"/>
          <p:nvPr/>
        </p:nvSpPr>
        <p:spPr>
          <a:xfrm>
            <a:off x="3340551" y="1389330"/>
            <a:ext cx="579543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Unlike others, we don’t panic.  We know God is in control</a:t>
            </a:r>
          </a:p>
        </p:txBody>
      </p:sp>
      <p:sp>
        <p:nvSpPr>
          <p:cNvPr id="17" name="TextBox 16">
            <a:extLst>
              <a:ext uri="{FF2B5EF4-FFF2-40B4-BE49-F238E27FC236}">
                <a16:creationId xmlns:a16="http://schemas.microsoft.com/office/drawing/2014/main" id="{56B15B5F-E7F1-8E4F-8944-DF1C6CC07B90}"/>
              </a:ext>
            </a:extLst>
          </p:cNvPr>
          <p:cNvSpPr txBox="1"/>
          <p:nvPr/>
        </p:nvSpPr>
        <p:spPr>
          <a:xfrm>
            <a:off x="388223" y="1938321"/>
            <a:ext cx="8856582" cy="646331"/>
          </a:xfrm>
          <a:prstGeom prst="rect">
            <a:avLst/>
          </a:prstGeom>
          <a:noFill/>
          <a:ln>
            <a:noFill/>
          </a:ln>
        </p:spPr>
        <p:txBody>
          <a:bodyPr wrap="square" rtlCol="0">
            <a:spAutoFit/>
          </a:bodyPr>
          <a:lstStyle/>
          <a:p>
            <a:pPr marL="269875" indent="-26987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Remain firm in faith   (Despite:  He’s been a long time coming / threat of persecution)</a:t>
            </a:r>
          </a:p>
          <a:p>
            <a:pPr marL="269875" indent="-26987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Watch out for distractions (false christs;  false prophets;  false teachers;  false gospels;  etc)</a:t>
            </a:r>
          </a:p>
        </p:txBody>
      </p:sp>
      <p:sp>
        <p:nvSpPr>
          <p:cNvPr id="18" name="TextBox 17">
            <a:extLst>
              <a:ext uri="{FF2B5EF4-FFF2-40B4-BE49-F238E27FC236}">
                <a16:creationId xmlns:a16="http://schemas.microsoft.com/office/drawing/2014/main" id="{F22DD9EA-D827-B44A-841F-3D2F307380AC}"/>
              </a:ext>
            </a:extLst>
          </p:cNvPr>
          <p:cNvSpPr txBox="1"/>
          <p:nvPr/>
        </p:nvSpPr>
        <p:spPr>
          <a:xfrm>
            <a:off x="1882871" y="2531566"/>
            <a:ext cx="691276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adversary is no match for God.  We are under God’s might hand</a:t>
            </a:r>
          </a:p>
        </p:txBody>
      </p:sp>
      <p:sp>
        <p:nvSpPr>
          <p:cNvPr id="19" name="TextBox 18">
            <a:extLst>
              <a:ext uri="{FF2B5EF4-FFF2-40B4-BE49-F238E27FC236}">
                <a16:creationId xmlns:a16="http://schemas.microsoft.com/office/drawing/2014/main" id="{EE7CD32E-E3B9-A546-95C3-7715E6C64F2A}"/>
              </a:ext>
            </a:extLst>
          </p:cNvPr>
          <p:cNvSpPr txBox="1"/>
          <p:nvPr/>
        </p:nvSpPr>
        <p:spPr>
          <a:xfrm>
            <a:off x="187254" y="2831489"/>
            <a:ext cx="892411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 uses persecution to try and make us fall away from following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resist the Devil by loving Jesus more than we love our physical life.</a:t>
            </a:r>
          </a:p>
        </p:txBody>
      </p:sp>
      <p:sp>
        <p:nvSpPr>
          <p:cNvPr id="20" name="TextBox 19">
            <a:extLst>
              <a:ext uri="{FF2B5EF4-FFF2-40B4-BE49-F238E27FC236}">
                <a16:creationId xmlns:a16="http://schemas.microsoft.com/office/drawing/2014/main" id="{AA073AF3-B9AA-8E42-BA2E-C60B590A41E8}"/>
              </a:ext>
            </a:extLst>
          </p:cNvPr>
          <p:cNvSpPr txBox="1"/>
          <p:nvPr/>
        </p:nvSpPr>
        <p:spPr>
          <a:xfrm>
            <a:off x="3302241" y="3375288"/>
            <a:ext cx="571760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Brotherhood across the world suffer similarly</a:t>
            </a:r>
          </a:p>
        </p:txBody>
      </p:sp>
      <p:sp>
        <p:nvSpPr>
          <p:cNvPr id="22" name="TextBox 21">
            <a:extLst>
              <a:ext uri="{FF2B5EF4-FFF2-40B4-BE49-F238E27FC236}">
                <a16:creationId xmlns:a16="http://schemas.microsoft.com/office/drawing/2014/main" id="{6D1D4975-2B54-6E4C-8B16-5FF29260936A}"/>
              </a:ext>
            </a:extLst>
          </p:cNvPr>
          <p:cNvSpPr txBox="1"/>
          <p:nvPr/>
        </p:nvSpPr>
        <p:spPr>
          <a:xfrm>
            <a:off x="972400" y="3698325"/>
            <a:ext cx="910281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Christ will establish his glorious Kingdom.  And we are a part of it.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79D4B25-1A7A-9C47-96D3-B6F00ED028AD}"/>
              </a:ext>
            </a:extLst>
          </p:cNvPr>
          <p:cNvSpPr/>
          <p:nvPr/>
        </p:nvSpPr>
        <p:spPr>
          <a:xfrm>
            <a:off x="-20814" y="4010247"/>
            <a:ext cx="9156668" cy="369332"/>
          </a:xfrm>
          <a:prstGeom prst="rect">
            <a:avLst/>
          </a:prstGeom>
        </p:spPr>
        <p:txBody>
          <a:bodyPr wrap="square">
            <a:spAutoFit/>
          </a:bodyPr>
          <a:lstStyle/>
          <a:p>
            <a:r>
              <a:rPr lang="en-AU" dirty="0">
                <a:solidFill>
                  <a:srgbClr val="FFFF00"/>
                </a:solidFill>
                <a:latin typeface="Comic Sans MS" panose="030F0902030302020204" pitchFamily="66" charset="0"/>
                <a:ea typeface="Arial" panose="020B0604020202020204" pitchFamily="34" charset="0"/>
                <a:cs typeface="Times New Roman" panose="02020603050405020304" pitchFamily="18" charset="0"/>
              </a:rPr>
              <a:t>To him be the dominion forever and ever – The True Grace of God. Stand firm in it.</a:t>
            </a:r>
            <a:r>
              <a:rPr lang="en-AU" dirty="0">
                <a:solidFill>
                  <a:srgbClr val="FFFF00"/>
                </a:solidFill>
              </a:rPr>
              <a:t> </a:t>
            </a:r>
          </a:p>
        </p:txBody>
      </p:sp>
    </p:spTree>
    <p:extLst>
      <p:ext uri="{BB962C8B-B14F-4D97-AF65-F5344CB8AC3E}">
        <p14:creationId xmlns:p14="http://schemas.microsoft.com/office/powerpoint/2010/main" val="70373060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120731</TotalTime>
  <Words>1392</Words>
  <Application>Microsoft Macintosh PowerPoint</Application>
  <PresentationFormat>On-screen Show (16:10)</PresentationFormat>
  <Paragraphs>96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2051</cp:revision>
  <cp:lastPrinted>2021-02-25T04:57:12Z</cp:lastPrinted>
  <dcterms:created xsi:type="dcterms:W3CDTF">2016-11-04T06:28:01Z</dcterms:created>
  <dcterms:modified xsi:type="dcterms:W3CDTF">2021-02-25T05:36:40Z</dcterms:modified>
</cp:coreProperties>
</file>